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7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3344"/>
    <a:srgbClr val="1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11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6926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97678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3175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1961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3553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6041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9964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46580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6214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1893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34623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03/02/2026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7001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0D1A6B-EEB9-A084-AA62-B34EBCFF0814}"/>
              </a:ext>
            </a:extLst>
          </p:cNvPr>
          <p:cNvSpPr txBox="1"/>
          <p:nvPr/>
        </p:nvSpPr>
        <p:spPr>
          <a:xfrm>
            <a:off x="1925785" y="3536455"/>
            <a:ext cx="56803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– </a:t>
            </a:r>
            <a:r>
              <a:rPr lang="en-US" sz="1200" b="1" dirty="0">
                <a:solidFill>
                  <a:schemeClr val="bg1"/>
                </a:solidFill>
                <a:latin typeface="Helvetica CE 55 Roman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Talent Categories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0" y="1290157"/>
            <a:ext cx="9144000" cy="1123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 2026: Core Submission Document</a:t>
            </a:r>
            <a:br>
              <a:rPr lang="en-US" sz="1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b="1" dirty="0">
                <a:solidFill>
                  <a:srgbClr val="9E334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Talent Categories (47 - 48)</a:t>
            </a:r>
            <a:b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05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(**Please use the correct form as this form is strictly for above mentioned categories)</a:t>
            </a:r>
            <a:endParaRPr lang="en-SG" sz="11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66799BD-5BE2-BC09-3E2A-876BA89ABE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744774"/>
              </p:ext>
            </p:extLst>
          </p:nvPr>
        </p:nvGraphicFramePr>
        <p:xfrm>
          <a:off x="215516" y="2449909"/>
          <a:ext cx="8712968" cy="212426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171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1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8482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907">
                <a:tc>
                  <a:txBody>
                    <a:bodyPr/>
                    <a:lstStyle/>
                    <a:p>
                      <a:r>
                        <a:rPr lang="en-US" sz="11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Company Name</a:t>
                      </a:r>
                    </a:p>
                    <a:p>
                      <a:r>
                        <a:rPr lang="en-US" sz="1000" b="0" i="1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4746215"/>
                  </a:ext>
                </a:extLst>
              </a:tr>
              <a:tr h="600907">
                <a:tc>
                  <a:txBody>
                    <a:bodyPr/>
                    <a:lstStyle/>
                    <a:p>
                      <a:br>
                        <a:rPr lang="en-US" sz="11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US" sz="11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Name of Candidate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[This is o</a:t>
                      </a:r>
                      <a:r>
                        <a:rPr lang="en-US" sz="10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nly applicable for individual talent candidate]*</a:t>
                      </a:r>
                    </a:p>
                    <a:p>
                      <a:r>
                        <a:rPr lang="en-US" sz="1000" b="0" i="1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 </a:t>
                      </a:r>
                      <a:br>
                        <a:rPr lang="en-US" sz="1000" b="0" i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SG" sz="1000" b="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173182" y="1269432"/>
            <a:ext cx="8749145" cy="3449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000" b="1" u="sng" dirty="0">
                <a:solidFill>
                  <a:srgbClr val="9E3344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Guidelines</a:t>
            </a:r>
            <a:br>
              <a:rPr lang="en-US" sz="1000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Please refer to the </a:t>
            </a:r>
            <a:r>
              <a:rPr lang="en-US" sz="100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Asia eCommerce Awards</a:t>
            </a: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2026 Entry Guidelines for specific information, category descriptions and entry criteria details.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Please be reminded that the limit for your overall entry form is restricted to 2000 words only. Judges can mark you down for exceeding word limit.</a:t>
            </a:r>
            <a:endParaRPr lang="en-SG" sz="1000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000" b="1" u="sng" dirty="0">
                <a:solidFill>
                  <a:srgbClr val="9E3344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Images &amp; Supporting Documents</a:t>
            </a:r>
            <a:br>
              <a:rPr lang="en-US" sz="1000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1000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00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In your online submission, you must include a high-resolution company logo and team photo that can be used on all marketing material.</a:t>
            </a:r>
            <a:endParaRPr lang="en-SG" sz="1000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000" b="1" u="sng" dirty="0">
                <a:solidFill>
                  <a:srgbClr val="9E3344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Videos URLs</a:t>
            </a:r>
            <a:br>
              <a:rPr lang="en-US" sz="1000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1000" b="1" u="sng" dirty="0">
                <a:solidFill>
                  <a:srgbClr val="9E3344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Attention</a:t>
            </a:r>
            <a:br>
              <a:rPr lang="en-US" sz="1000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Any specific information or content intended for judging purposes only must be clearly indicated in </a:t>
            </a:r>
            <a:r>
              <a:rPr lang="en-US" sz="1000" dirty="0">
                <a:solidFill>
                  <a:srgbClr val="FF0000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red text </a:t>
            </a: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or </a:t>
            </a:r>
            <a:r>
              <a:rPr lang="en-US" sz="1000" dirty="0">
                <a:solidFill>
                  <a:srgbClr val="FFFFFF"/>
                </a:solidFill>
                <a:highlight>
                  <a:srgbClr val="FF0000"/>
                </a:highlight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highlighted in red</a:t>
            </a:r>
            <a:r>
              <a:rPr lang="en-US" sz="1000" dirty="0">
                <a:solidFill>
                  <a:srgbClr val="FFFFFF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and will not be disseminated beyond the judging panel in any way. </a:t>
            </a:r>
            <a:b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Once you are ready to submit, please save this file into a .pdf version before uploading it at: </a:t>
            </a:r>
            <a:r>
              <a:rPr lang="en-SG" sz="1000" u="sng" dirty="0">
                <a:solidFill>
                  <a:srgbClr val="0000FF"/>
                </a:solidFill>
                <a:highlight>
                  <a:srgbClr val="FFFF00"/>
                </a:highlight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https://awards.marketing-interactive.com/asia-ecommerce-sg/entry-submission/</a:t>
            </a:r>
            <a:endParaRPr lang="en-SG" sz="1000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en-US" sz="825" b="1" u="sng" dirty="0">
                <a:latin typeface="Helvetica CE 55 Roman" panose="02000503040000020004" pitchFamily="2" charset="0"/>
                <a:ea typeface="Calibri" panose="020F0502020204030204" pitchFamily="34" charset="0"/>
              </a:rPr>
            </a:br>
            <a:endParaRPr lang="en-SG" sz="825" dirty="0">
              <a:latin typeface="Helvetica CE 55 Roman" panose="02000503040000020004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429491" y="1793372"/>
            <a:ext cx="8285018" cy="287985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18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346362" y="1236809"/>
            <a:ext cx="8285018" cy="556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900" b="1" dirty="0">
                <a:solidFill>
                  <a:srgbClr val="9E334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 </a:t>
            </a:r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429491" y="1405749"/>
            <a:ext cx="8285018" cy="32883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18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779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429491" y="1364186"/>
            <a:ext cx="8285018" cy="32883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18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008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496293"/>
            <a:ext cx="8686800" cy="313286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1800"/>
          </a:p>
        </p:txBody>
      </p:sp>
      <p:sp>
        <p:nvSpPr>
          <p:cNvPr id="3" name="TextBox 2"/>
          <p:cNvSpPr txBox="1"/>
          <p:nvPr/>
        </p:nvSpPr>
        <p:spPr>
          <a:xfrm>
            <a:off x="381000" y="2099042"/>
            <a:ext cx="8382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2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52</TotalTime>
  <Words>483</Words>
  <Application>Microsoft Office PowerPoint</Application>
  <PresentationFormat>On-screen Show (16:9)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Helvetica CE 55 Roman</vt:lpstr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19</cp:revision>
  <dcterms:created xsi:type="dcterms:W3CDTF">2023-04-17T03:38:26Z</dcterms:created>
  <dcterms:modified xsi:type="dcterms:W3CDTF">2026-02-03T08:20:29Z</dcterms:modified>
</cp:coreProperties>
</file>